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
  </p:notesMasterIdLst>
  <p:sldIdLst>
    <p:sldId id="261" r:id="rId2"/>
    <p:sldId id="271" r:id="rId3"/>
    <p:sldId id="272" r:id="rId4"/>
    <p:sldId id="270"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3E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65" autoAdjust="0"/>
    <p:restoredTop sz="73648" autoAdjust="0"/>
  </p:normalViewPr>
  <p:slideViewPr>
    <p:cSldViewPr snapToGrid="0">
      <p:cViewPr varScale="1">
        <p:scale>
          <a:sx n="86" d="100"/>
          <a:sy n="86" d="100"/>
        </p:scale>
        <p:origin x="15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B6CD81-40A2-4C1A-8CFB-0346DE737F62}" type="datetimeFigureOut">
              <a:rPr lang="en-US" smtClean="0"/>
              <a:t>4/6/2016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64DDBD-B72A-4DAF-A5AE-C1DAF828E84C}" type="slidenum">
              <a:rPr lang="en-US" smtClean="0"/>
              <a:t>‹#›</a:t>
            </a:fld>
            <a:endParaRPr lang="en-US" dirty="0"/>
          </a:p>
        </p:txBody>
      </p:sp>
    </p:spTree>
    <p:extLst>
      <p:ext uri="{BB962C8B-B14F-4D97-AF65-F5344CB8AC3E}">
        <p14:creationId xmlns:p14="http://schemas.microsoft.com/office/powerpoint/2010/main" val="1894347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093">
              <a:defRPr/>
            </a:pPr>
            <a:r>
              <a:rPr lang="en-US" i="1" dirty="0" smtClean="0"/>
              <a:t>Over the next week we will be sharing some of what God has been doing in student ministry around the world.  In InterVarsity, we serve God and partner with His</a:t>
            </a:r>
            <a:r>
              <a:rPr lang="en-US" i="1" baseline="0" dirty="0" smtClean="0"/>
              <a:t> people to extend His kingdom cross-culturally on campus and around the world.  </a:t>
            </a:r>
            <a:r>
              <a:rPr lang="en-US" i="1" dirty="0" smtClean="0"/>
              <a:t>Here are some ways you can become a World Changer:</a:t>
            </a:r>
          </a:p>
          <a:p>
            <a:pPr defTabSz="924093">
              <a:defRPr/>
            </a:pPr>
            <a:endParaRPr lang="en-US" i="1" dirty="0" smtClean="0"/>
          </a:p>
          <a:p>
            <a:pPr defTabSz="924093">
              <a:defRPr/>
            </a:pPr>
            <a:r>
              <a:rPr lang="en-US" b="1" i="1" dirty="0" smtClean="0"/>
              <a:t>PRAY</a:t>
            </a:r>
            <a:r>
              <a:rPr lang="en-US" i="1" dirty="0" smtClean="0"/>
              <a:t> - Every night were going to share stories of students reaching out in their community, following after Jesus even in difficult places to make an impact in the world.  Every night we’re going to lift up these people and situations in prayer.  </a:t>
            </a:r>
          </a:p>
          <a:p>
            <a:pPr defTabSz="924093">
              <a:defRPr/>
            </a:pPr>
            <a:endParaRPr lang="en-US" i="1" dirty="0" smtClean="0"/>
          </a:p>
          <a:p>
            <a:pPr defTabSz="924093">
              <a:defRPr/>
            </a:pPr>
            <a:r>
              <a:rPr lang="en-US" b="1" i="1" dirty="0" smtClean="0"/>
              <a:t>GIVE</a:t>
            </a:r>
            <a:r>
              <a:rPr lang="en-US" i="1" dirty="0" smtClean="0"/>
              <a:t> - On Thursday morning we’re going to take an offering to support our IFES brothers and sisters. If every person who attends Chapter Focus Week sacrificially gives $50 we will be able to fully fund every project and every need that we’re going to learn about this week. I encourage you to prayerfully consider what you should give. Come prepared on Thursday – bring your cash, check, or credit card.</a:t>
            </a:r>
          </a:p>
          <a:p>
            <a:pPr defTabSz="924093">
              <a:defRPr/>
            </a:pPr>
            <a:endParaRPr lang="en-US" i="1" dirty="0" smtClean="0"/>
          </a:p>
          <a:p>
            <a:pPr defTabSz="924093">
              <a:defRPr/>
            </a:pPr>
            <a:r>
              <a:rPr lang="en-US" b="1" i="1" dirty="0" smtClean="0"/>
              <a:t>GO</a:t>
            </a:r>
            <a:r>
              <a:rPr lang="en-US" i="1" dirty="0" smtClean="0"/>
              <a:t> - There will be an opportunity on the offering envelope for you to sign up to learn more about being on mission with IFES through InterVarsity Link and Global Projects.</a:t>
            </a:r>
            <a:endParaRPr lang="en-US" i="1" dirty="0"/>
          </a:p>
        </p:txBody>
      </p:sp>
      <p:sp>
        <p:nvSpPr>
          <p:cNvPr id="4" name="Slide Number Placeholder 3"/>
          <p:cNvSpPr>
            <a:spLocks noGrp="1"/>
          </p:cNvSpPr>
          <p:nvPr>
            <p:ph type="sldNum" sz="quarter" idx="10"/>
          </p:nvPr>
        </p:nvSpPr>
        <p:spPr/>
        <p:txBody>
          <a:bodyPr/>
          <a:lstStyle/>
          <a:p>
            <a:fld id="{CA64DDBD-B72A-4DAF-A5AE-C1DAF828E84C}" type="slidenum">
              <a:rPr lang="en-US" smtClean="0"/>
              <a:t>1</a:t>
            </a:fld>
            <a:endParaRPr lang="en-US" dirty="0"/>
          </a:p>
        </p:txBody>
      </p:sp>
    </p:spTree>
    <p:extLst>
      <p:ext uri="{BB962C8B-B14F-4D97-AF65-F5344CB8AC3E}">
        <p14:creationId xmlns:p14="http://schemas.microsoft.com/office/powerpoint/2010/main" val="2407508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Nigeria is Africa’s most populous country, with the second largest economy in Africa.  The</a:t>
            </a:r>
            <a:r>
              <a:rPr lang="en-US" sz="1200" b="0" i="0" kern="1200" baseline="0" dirty="0" smtClean="0">
                <a:solidFill>
                  <a:schemeClr val="tx1"/>
                </a:solidFill>
                <a:effectLst/>
                <a:latin typeface="+mn-lt"/>
                <a:ea typeface="+mn-ea"/>
                <a:cs typeface="+mn-cs"/>
              </a:rPr>
              <a:t> imposition of Islamic law in several northern states has embedded divisions and caused thousands of Christians to flee while others are learning how to live out their faith in a difficult situation.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Locally written bible studies are a great strength of the movement, and more students are now involved in leading these studies.  Evangelism and prayer are also key priorities for NIFES.  </a:t>
            </a:r>
            <a:endParaRPr lang="en-US" dirty="0"/>
          </a:p>
        </p:txBody>
      </p:sp>
      <p:sp>
        <p:nvSpPr>
          <p:cNvPr id="4" name="Slide Number Placeholder 3"/>
          <p:cNvSpPr>
            <a:spLocks noGrp="1"/>
          </p:cNvSpPr>
          <p:nvPr>
            <p:ph type="sldNum" sz="quarter" idx="10"/>
          </p:nvPr>
        </p:nvSpPr>
        <p:spPr/>
        <p:txBody>
          <a:bodyPr/>
          <a:lstStyle/>
          <a:p>
            <a:fld id="{CA64DDBD-B72A-4DAF-A5AE-C1DAF828E84C}" type="slidenum">
              <a:rPr lang="en-US" smtClean="0"/>
              <a:t>2</a:t>
            </a:fld>
            <a:endParaRPr lang="en-US"/>
          </a:p>
        </p:txBody>
      </p:sp>
    </p:spTree>
    <p:extLst>
      <p:ext uri="{BB962C8B-B14F-4D97-AF65-F5344CB8AC3E}">
        <p14:creationId xmlns:p14="http://schemas.microsoft.com/office/powerpoint/2010/main" val="3614642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NIFES family began development on the NIFES Land of Promise in the year 2001. It was a humble beginning; with trees cut into flat surface woods which students used as seats during the conference and stanchions made with tarpaulin overhead as shelter/hall of meeting.  Since then, we have made considerable progress little by little – with the active support of staff in giving over their salaries and students making financial commitments tied to certain projects e.g. Tent of meeting, installation of window and doors for dormitories, etc. and the full backing of Associates, donors and partners in Nigeria and overseas towards infrastructural development. </a:t>
            </a:r>
            <a:endParaRPr lang="en-US" sz="1200" kern="1200" dirty="0" smtClean="0">
              <a:solidFill>
                <a:schemeClr val="tx1"/>
              </a:solidFill>
              <a:effectLst/>
              <a:latin typeface="+mn-lt"/>
              <a:ea typeface="+mn-ea"/>
              <a:cs typeface="+mn-cs"/>
            </a:endParaRPr>
          </a:p>
          <a:p>
            <a:endParaRPr lang="en-US" dirty="0" smtClean="0"/>
          </a:p>
          <a:p>
            <a:r>
              <a:rPr lang="en-US" dirty="0" smtClean="0"/>
              <a:t>Today,</a:t>
            </a:r>
            <a:r>
              <a:rPr lang="en-US" baseline="0" dirty="0" smtClean="0"/>
              <a:t> the conference center has a meeting hall and four dormitories for hosting students.  Other projects include installing a well, building an auditorium and constructing a fence and roads.</a:t>
            </a:r>
            <a:endParaRPr lang="en-US" dirty="0"/>
          </a:p>
        </p:txBody>
      </p:sp>
      <p:sp>
        <p:nvSpPr>
          <p:cNvPr id="4" name="Slide Number Placeholder 3"/>
          <p:cNvSpPr>
            <a:spLocks noGrp="1"/>
          </p:cNvSpPr>
          <p:nvPr>
            <p:ph type="sldNum" sz="quarter" idx="10"/>
          </p:nvPr>
        </p:nvSpPr>
        <p:spPr/>
        <p:txBody>
          <a:bodyPr/>
          <a:lstStyle/>
          <a:p>
            <a:fld id="{CA64DDBD-B72A-4DAF-A5AE-C1DAF828E84C}" type="slidenum">
              <a:rPr lang="en-US" smtClean="0"/>
              <a:t>3</a:t>
            </a:fld>
            <a:endParaRPr lang="en-US"/>
          </a:p>
        </p:txBody>
      </p:sp>
    </p:spTree>
    <p:extLst>
      <p:ext uri="{BB962C8B-B14F-4D97-AF65-F5344CB8AC3E}">
        <p14:creationId xmlns:p14="http://schemas.microsoft.com/office/powerpoint/2010/main" val="935286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sz="1200" b="1" dirty="0" smtClean="0">
                <a:solidFill>
                  <a:schemeClr val="bg2"/>
                </a:solidFill>
                <a:latin typeface="Gill Sans MT" panose="020B0502020104020203" pitchFamily="34" charset="0"/>
              </a:rPr>
              <a:t>GIVE: </a:t>
            </a:r>
          </a:p>
          <a:p>
            <a:pPr marL="342900" lvl="0" indent="-342900">
              <a:buFont typeface="Arial" panose="020B0604020202020204" pitchFamily="34" charset="0"/>
              <a:buChar char="•"/>
              <a:defRPr/>
            </a:pPr>
            <a:r>
              <a:rPr lang="en-US" sz="1200" dirty="0" smtClean="0"/>
              <a:t>for the continued expansion and development of the Land of Promise conference center</a:t>
            </a:r>
            <a:endParaRPr lang="en-US" sz="800" dirty="0" smtClean="0">
              <a:solidFill>
                <a:schemeClr val="bg2"/>
              </a:solidFill>
              <a:latin typeface="Gill Sans MT" panose="020B0502020104020203" pitchFamily="34" charset="0"/>
            </a:endParaRPr>
          </a:p>
          <a:p>
            <a:pPr lvl="0">
              <a:defRPr/>
            </a:pPr>
            <a:r>
              <a:rPr lang="en-US" sz="1200" b="1" dirty="0" smtClean="0">
                <a:solidFill>
                  <a:schemeClr val="bg2"/>
                </a:solidFill>
                <a:latin typeface="Gill Sans MT" panose="020B0502020104020203" pitchFamily="34" charset="0"/>
              </a:rPr>
              <a:t>PRAY: </a:t>
            </a:r>
          </a:p>
          <a:p>
            <a:pPr marL="342900" indent="-342900">
              <a:buFont typeface="Arial" panose="020B0604020202020204" pitchFamily="34" charset="0"/>
              <a:buChar char="•"/>
            </a:pPr>
            <a:r>
              <a:rPr lang="en-US" sz="1200" dirty="0" smtClean="0"/>
              <a:t>for students to continue to learn what it means to engage the whole university</a:t>
            </a:r>
          </a:p>
          <a:p>
            <a:pPr marL="342900" indent="-342900">
              <a:buFont typeface="Arial" panose="020B0604020202020204" pitchFamily="34" charset="0"/>
              <a:buChar char="•"/>
            </a:pPr>
            <a:r>
              <a:rPr lang="en-US" sz="1200" dirty="0" smtClean="0"/>
              <a:t>for the Land of Promise conference center, that it might be a blessing to many and a source of revenue for the movement.</a:t>
            </a:r>
          </a:p>
          <a:p>
            <a:pPr>
              <a:defRPr/>
            </a:pPr>
            <a:endParaRPr lang="en-US" i="1" dirty="0">
              <a:effectLst>
                <a:outerShdw blurRad="38100" dist="38100" dir="2700000" algn="tl">
                  <a:srgbClr val="000000">
                    <a:alpha val="43137"/>
                  </a:srgbClr>
                </a:outerShdw>
              </a:effectLst>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CA64DDBD-B72A-4DAF-A5AE-C1DAF828E84C}" type="slidenum">
              <a:rPr lang="en-US" smtClean="0"/>
              <a:t>4</a:t>
            </a:fld>
            <a:endParaRPr lang="en-US" dirty="0"/>
          </a:p>
        </p:txBody>
      </p:sp>
    </p:spTree>
    <p:extLst>
      <p:ext uri="{BB962C8B-B14F-4D97-AF65-F5344CB8AC3E}">
        <p14:creationId xmlns:p14="http://schemas.microsoft.com/office/powerpoint/2010/main" val="2158585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7192E7-949B-42E0-A5B2-7F070334B1A2}" type="datetimeFigureOut">
              <a:rPr lang="en-US" smtClean="0"/>
              <a:t>4/6/2016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06ACC6-2B2E-457C-A887-7BC06C8F515D}" type="slidenum">
              <a:rPr lang="en-US" smtClean="0"/>
              <a:t>‹#›</a:t>
            </a:fld>
            <a:endParaRPr lang="en-US" dirty="0"/>
          </a:p>
        </p:txBody>
      </p:sp>
    </p:spTree>
    <p:extLst>
      <p:ext uri="{BB962C8B-B14F-4D97-AF65-F5344CB8AC3E}">
        <p14:creationId xmlns:p14="http://schemas.microsoft.com/office/powerpoint/2010/main" val="3625622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7192E7-949B-42E0-A5B2-7F070334B1A2}" type="datetimeFigureOut">
              <a:rPr lang="en-US" smtClean="0"/>
              <a:t>4/6/2016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06ACC6-2B2E-457C-A887-7BC06C8F515D}" type="slidenum">
              <a:rPr lang="en-US" smtClean="0"/>
              <a:t>‹#›</a:t>
            </a:fld>
            <a:endParaRPr lang="en-US" dirty="0"/>
          </a:p>
        </p:txBody>
      </p:sp>
    </p:spTree>
    <p:extLst>
      <p:ext uri="{BB962C8B-B14F-4D97-AF65-F5344CB8AC3E}">
        <p14:creationId xmlns:p14="http://schemas.microsoft.com/office/powerpoint/2010/main" val="152711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7192E7-949B-42E0-A5B2-7F070334B1A2}" type="datetimeFigureOut">
              <a:rPr lang="en-US" smtClean="0"/>
              <a:t>4/6/2016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06ACC6-2B2E-457C-A887-7BC06C8F515D}" type="slidenum">
              <a:rPr lang="en-US" smtClean="0"/>
              <a:t>‹#›</a:t>
            </a:fld>
            <a:endParaRPr lang="en-US" dirty="0"/>
          </a:p>
        </p:txBody>
      </p:sp>
    </p:spTree>
    <p:extLst>
      <p:ext uri="{BB962C8B-B14F-4D97-AF65-F5344CB8AC3E}">
        <p14:creationId xmlns:p14="http://schemas.microsoft.com/office/powerpoint/2010/main" val="2758216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7192E7-949B-42E0-A5B2-7F070334B1A2}" type="datetimeFigureOut">
              <a:rPr lang="en-US" smtClean="0"/>
              <a:t>4/6/2016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06ACC6-2B2E-457C-A887-7BC06C8F515D}" type="slidenum">
              <a:rPr lang="en-US" smtClean="0"/>
              <a:t>‹#›</a:t>
            </a:fld>
            <a:endParaRPr lang="en-US" dirty="0"/>
          </a:p>
        </p:txBody>
      </p:sp>
    </p:spTree>
    <p:extLst>
      <p:ext uri="{BB962C8B-B14F-4D97-AF65-F5344CB8AC3E}">
        <p14:creationId xmlns:p14="http://schemas.microsoft.com/office/powerpoint/2010/main" val="90604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7192E7-949B-42E0-A5B2-7F070334B1A2}" type="datetimeFigureOut">
              <a:rPr lang="en-US" smtClean="0"/>
              <a:t>4/6/2016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06ACC6-2B2E-457C-A887-7BC06C8F515D}" type="slidenum">
              <a:rPr lang="en-US" smtClean="0"/>
              <a:t>‹#›</a:t>
            </a:fld>
            <a:endParaRPr lang="en-US" dirty="0"/>
          </a:p>
        </p:txBody>
      </p:sp>
    </p:spTree>
    <p:extLst>
      <p:ext uri="{BB962C8B-B14F-4D97-AF65-F5344CB8AC3E}">
        <p14:creationId xmlns:p14="http://schemas.microsoft.com/office/powerpoint/2010/main" val="4262249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7192E7-949B-42E0-A5B2-7F070334B1A2}" type="datetimeFigureOut">
              <a:rPr lang="en-US" smtClean="0"/>
              <a:t>4/6/2016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06ACC6-2B2E-457C-A887-7BC06C8F515D}" type="slidenum">
              <a:rPr lang="en-US" smtClean="0"/>
              <a:t>‹#›</a:t>
            </a:fld>
            <a:endParaRPr lang="en-US" dirty="0"/>
          </a:p>
        </p:txBody>
      </p:sp>
    </p:spTree>
    <p:extLst>
      <p:ext uri="{BB962C8B-B14F-4D97-AF65-F5344CB8AC3E}">
        <p14:creationId xmlns:p14="http://schemas.microsoft.com/office/powerpoint/2010/main" val="321771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7192E7-949B-42E0-A5B2-7F070334B1A2}" type="datetimeFigureOut">
              <a:rPr lang="en-US" smtClean="0"/>
              <a:t>4/6/2016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006ACC6-2B2E-457C-A887-7BC06C8F515D}" type="slidenum">
              <a:rPr lang="en-US" smtClean="0"/>
              <a:t>‹#›</a:t>
            </a:fld>
            <a:endParaRPr lang="en-US" dirty="0"/>
          </a:p>
        </p:txBody>
      </p:sp>
    </p:spTree>
    <p:extLst>
      <p:ext uri="{BB962C8B-B14F-4D97-AF65-F5344CB8AC3E}">
        <p14:creationId xmlns:p14="http://schemas.microsoft.com/office/powerpoint/2010/main" val="325554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7192E7-949B-42E0-A5B2-7F070334B1A2}" type="datetimeFigureOut">
              <a:rPr lang="en-US" smtClean="0"/>
              <a:t>4/6/2016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006ACC6-2B2E-457C-A887-7BC06C8F515D}" type="slidenum">
              <a:rPr lang="en-US" smtClean="0"/>
              <a:t>‹#›</a:t>
            </a:fld>
            <a:endParaRPr lang="en-US" dirty="0"/>
          </a:p>
        </p:txBody>
      </p:sp>
    </p:spTree>
    <p:extLst>
      <p:ext uri="{BB962C8B-B14F-4D97-AF65-F5344CB8AC3E}">
        <p14:creationId xmlns:p14="http://schemas.microsoft.com/office/powerpoint/2010/main" val="1918549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7192E7-949B-42E0-A5B2-7F070334B1A2}" type="datetimeFigureOut">
              <a:rPr lang="en-US" smtClean="0"/>
              <a:t>4/6/2016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006ACC6-2B2E-457C-A887-7BC06C8F515D}" type="slidenum">
              <a:rPr lang="en-US" smtClean="0"/>
              <a:t>‹#›</a:t>
            </a:fld>
            <a:endParaRPr lang="en-US" dirty="0"/>
          </a:p>
        </p:txBody>
      </p:sp>
    </p:spTree>
    <p:extLst>
      <p:ext uri="{BB962C8B-B14F-4D97-AF65-F5344CB8AC3E}">
        <p14:creationId xmlns:p14="http://schemas.microsoft.com/office/powerpoint/2010/main" val="2634996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7192E7-949B-42E0-A5B2-7F070334B1A2}" type="datetimeFigureOut">
              <a:rPr lang="en-US" smtClean="0"/>
              <a:t>4/6/2016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06ACC6-2B2E-457C-A887-7BC06C8F515D}" type="slidenum">
              <a:rPr lang="en-US" smtClean="0"/>
              <a:t>‹#›</a:t>
            </a:fld>
            <a:endParaRPr lang="en-US" dirty="0"/>
          </a:p>
        </p:txBody>
      </p:sp>
    </p:spTree>
    <p:extLst>
      <p:ext uri="{BB962C8B-B14F-4D97-AF65-F5344CB8AC3E}">
        <p14:creationId xmlns:p14="http://schemas.microsoft.com/office/powerpoint/2010/main" val="2755734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7192E7-949B-42E0-A5B2-7F070334B1A2}" type="datetimeFigureOut">
              <a:rPr lang="en-US" smtClean="0"/>
              <a:t>4/6/2016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06ACC6-2B2E-457C-A887-7BC06C8F515D}" type="slidenum">
              <a:rPr lang="en-US" smtClean="0"/>
              <a:t>‹#›</a:t>
            </a:fld>
            <a:endParaRPr lang="en-US" dirty="0"/>
          </a:p>
        </p:txBody>
      </p:sp>
    </p:spTree>
    <p:extLst>
      <p:ext uri="{BB962C8B-B14F-4D97-AF65-F5344CB8AC3E}">
        <p14:creationId xmlns:p14="http://schemas.microsoft.com/office/powerpoint/2010/main" val="1280469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192E7-949B-42E0-A5B2-7F070334B1A2}" type="datetimeFigureOut">
              <a:rPr lang="en-US" smtClean="0"/>
              <a:t>4/6/2016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06ACC6-2B2E-457C-A887-7BC06C8F515D}" type="slidenum">
              <a:rPr lang="en-US" smtClean="0"/>
              <a:t>‹#›</a:t>
            </a:fld>
            <a:endParaRPr lang="en-US" dirty="0"/>
          </a:p>
        </p:txBody>
      </p:sp>
    </p:spTree>
    <p:extLst>
      <p:ext uri="{BB962C8B-B14F-4D97-AF65-F5344CB8AC3E}">
        <p14:creationId xmlns:p14="http://schemas.microsoft.com/office/powerpoint/2010/main" val="228951966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6022" y="3524850"/>
            <a:ext cx="821550" cy="77752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1954" b="41323"/>
          <a:stretch/>
        </p:blipFill>
        <p:spPr>
          <a:xfrm>
            <a:off x="1799939" y="3524849"/>
            <a:ext cx="1206756" cy="1225977"/>
          </a:xfrm>
          <a:prstGeom prst="rect">
            <a:avLst/>
          </a:prstGeom>
        </p:spPr>
      </p:pic>
      <p:sp>
        <p:nvSpPr>
          <p:cNvPr id="2" name="Title 1"/>
          <p:cNvSpPr>
            <a:spLocks noGrp="1"/>
          </p:cNvSpPr>
          <p:nvPr>
            <p:ph type="title"/>
          </p:nvPr>
        </p:nvSpPr>
        <p:spPr>
          <a:xfrm>
            <a:off x="714895" y="365125"/>
            <a:ext cx="10638905" cy="1325563"/>
          </a:xfrm>
        </p:spPr>
        <p:txBody>
          <a:bodyPr anchor="t"/>
          <a:lstStyle/>
          <a:p>
            <a:r>
              <a:rPr lang="en-US" dirty="0">
                <a:solidFill>
                  <a:schemeClr val="bg1"/>
                </a:solidFill>
                <a:latin typeface="Gill Sans MT" panose="020B0502020104020203" pitchFamily="34" charset="0"/>
              </a:rPr>
              <a:t>HOW WILL YOU BE A </a:t>
            </a:r>
            <a:r>
              <a:rPr lang="en-US" dirty="0" smtClean="0">
                <a:solidFill>
                  <a:schemeClr val="bg1"/>
                </a:solidFill>
                <a:latin typeface="Gill Sans MT" panose="020B0502020104020203" pitchFamily="34" charset="0"/>
              </a:rPr>
              <a:t/>
            </a:r>
            <a:br>
              <a:rPr lang="en-US" dirty="0" smtClean="0">
                <a:solidFill>
                  <a:schemeClr val="bg1"/>
                </a:solidFill>
                <a:latin typeface="Gill Sans MT" panose="020B0502020104020203" pitchFamily="34" charset="0"/>
              </a:rPr>
            </a:br>
            <a:r>
              <a:rPr lang="en-US" b="1" dirty="0" smtClean="0">
                <a:solidFill>
                  <a:schemeClr val="bg1"/>
                </a:solidFill>
                <a:latin typeface="Gill Sans MT" panose="020B0502020104020203" pitchFamily="34" charset="0"/>
              </a:rPr>
              <a:t>WORLD </a:t>
            </a:r>
            <a:r>
              <a:rPr lang="en-US" b="1" dirty="0">
                <a:solidFill>
                  <a:schemeClr val="bg1"/>
                </a:solidFill>
                <a:latin typeface="Gill Sans MT" panose="020B0502020104020203" pitchFamily="34" charset="0"/>
              </a:rPr>
              <a:t>CHANGER?</a:t>
            </a:r>
          </a:p>
        </p:txBody>
      </p:sp>
      <p:sp>
        <p:nvSpPr>
          <p:cNvPr id="4" name="Rectangle 3"/>
          <p:cNvSpPr/>
          <p:nvPr/>
        </p:nvSpPr>
        <p:spPr>
          <a:xfrm>
            <a:off x="3224867" y="2066500"/>
            <a:ext cx="8753772" cy="4142673"/>
          </a:xfrm>
          <a:prstGeom prst="rect">
            <a:avLst/>
          </a:prstGeom>
        </p:spPr>
        <p:txBody>
          <a:bodyPr wrap="square">
            <a:spAutoFit/>
          </a:bodyPr>
          <a:lstStyle/>
          <a:p>
            <a:pPr lvl="0">
              <a:defRPr/>
            </a:pPr>
            <a:r>
              <a:rPr lang="en-US" sz="2400" b="1" dirty="0">
                <a:solidFill>
                  <a:schemeClr val="bg2"/>
                </a:solidFill>
                <a:latin typeface="Gill Sans MT" panose="020B0502020104020203" pitchFamily="34" charset="0"/>
              </a:rPr>
              <a:t>PRAY</a:t>
            </a:r>
            <a:r>
              <a:rPr lang="en-US" sz="2800" b="1" dirty="0">
                <a:solidFill>
                  <a:schemeClr val="bg2"/>
                </a:solidFill>
                <a:latin typeface="Gill Sans MT" panose="020B0502020104020203" pitchFamily="34" charset="0"/>
              </a:rPr>
              <a:t>    </a:t>
            </a:r>
            <a:r>
              <a:rPr lang="en-US" sz="2400" dirty="0">
                <a:solidFill>
                  <a:schemeClr val="bg2"/>
                </a:solidFill>
                <a:latin typeface="Gill Sans MT" panose="020B0502020104020203" pitchFamily="34" charset="0"/>
              </a:rPr>
              <a:t>Intercede on behalf of students around the world. </a:t>
            </a:r>
            <a:endParaRPr lang="en-US" sz="2400" dirty="0" smtClean="0">
              <a:solidFill>
                <a:schemeClr val="bg2"/>
              </a:solidFill>
              <a:latin typeface="Gill Sans MT" panose="020B0502020104020203" pitchFamily="34" charset="0"/>
            </a:endParaRPr>
          </a:p>
          <a:p>
            <a:pPr lvl="0">
              <a:defRPr/>
            </a:pPr>
            <a:endParaRPr lang="en-US" sz="2400" dirty="0" smtClean="0">
              <a:solidFill>
                <a:schemeClr val="bg2"/>
              </a:solidFill>
              <a:latin typeface="Gill Sans MT" panose="020B0502020104020203" pitchFamily="34" charset="0"/>
            </a:endParaRPr>
          </a:p>
          <a:p>
            <a:pPr lvl="0">
              <a:spcBef>
                <a:spcPct val="20000"/>
              </a:spcBef>
              <a:defRPr/>
            </a:pPr>
            <a:r>
              <a:rPr lang="en-US" sz="2400" b="1" dirty="0">
                <a:solidFill>
                  <a:schemeClr val="bg2"/>
                </a:solidFill>
                <a:latin typeface="Gill Sans MT" panose="020B0502020104020203" pitchFamily="34" charset="0"/>
              </a:rPr>
              <a:t>GIVE     </a:t>
            </a:r>
            <a:r>
              <a:rPr lang="en-US" sz="2400" dirty="0">
                <a:solidFill>
                  <a:schemeClr val="bg2"/>
                </a:solidFill>
                <a:latin typeface="Gill Sans MT" panose="020B0502020104020203" pitchFamily="34" charset="0"/>
              </a:rPr>
              <a:t>Supporting indigenous student ministry is one of </a:t>
            </a:r>
            <a:r>
              <a:rPr lang="en-US" sz="2400" dirty="0" smtClean="0">
                <a:solidFill>
                  <a:schemeClr val="bg2"/>
                </a:solidFill>
                <a:latin typeface="Gill Sans MT" panose="020B0502020104020203" pitchFamily="34" charset="0"/>
              </a:rPr>
              <a:t>the most 	   effective </a:t>
            </a:r>
            <a:r>
              <a:rPr lang="en-US" sz="2400" dirty="0">
                <a:solidFill>
                  <a:schemeClr val="bg2"/>
                </a:solidFill>
                <a:latin typeface="Gill Sans MT" panose="020B0502020104020203" pitchFamily="34" charset="0"/>
              </a:rPr>
              <a:t>ways of </a:t>
            </a:r>
            <a:r>
              <a:rPr lang="en-US" sz="2400" dirty="0" smtClean="0">
                <a:solidFill>
                  <a:schemeClr val="bg2"/>
                </a:solidFill>
                <a:latin typeface="Gill Sans MT" panose="020B0502020104020203" pitchFamily="34" charset="0"/>
              </a:rPr>
              <a:t>advancing </a:t>
            </a:r>
            <a:r>
              <a:rPr lang="en-US" sz="2400" dirty="0">
                <a:solidFill>
                  <a:schemeClr val="bg2"/>
                </a:solidFill>
                <a:latin typeface="Gill Sans MT" panose="020B0502020104020203" pitchFamily="34" charset="0"/>
              </a:rPr>
              <a:t>God’s </a:t>
            </a:r>
            <a:r>
              <a:rPr lang="en-US" sz="2400" dirty="0" smtClean="0">
                <a:solidFill>
                  <a:schemeClr val="bg2"/>
                </a:solidFill>
                <a:latin typeface="Gill Sans MT" panose="020B0502020104020203" pitchFamily="34" charset="0"/>
              </a:rPr>
              <a:t>kingdom </a:t>
            </a:r>
            <a:r>
              <a:rPr lang="en-US" sz="2400" dirty="0">
                <a:solidFill>
                  <a:schemeClr val="bg2"/>
                </a:solidFill>
                <a:latin typeface="Gill Sans MT" panose="020B0502020104020203" pitchFamily="34" charset="0"/>
              </a:rPr>
              <a:t>globally. </a:t>
            </a:r>
            <a:endParaRPr lang="en-US" sz="2400" dirty="0" smtClean="0">
              <a:solidFill>
                <a:schemeClr val="bg2"/>
              </a:solidFill>
              <a:latin typeface="Gill Sans MT" panose="020B0502020104020203" pitchFamily="34" charset="0"/>
            </a:endParaRPr>
          </a:p>
          <a:p>
            <a:pPr lvl="0">
              <a:spcBef>
                <a:spcPct val="20000"/>
              </a:spcBef>
              <a:defRPr/>
            </a:pPr>
            <a:endParaRPr lang="en-US" sz="3200" dirty="0">
              <a:solidFill>
                <a:schemeClr val="bg2"/>
              </a:solidFill>
              <a:latin typeface="Gill Sans MT" panose="020B0502020104020203" pitchFamily="34" charset="0"/>
            </a:endParaRPr>
          </a:p>
          <a:p>
            <a:pPr>
              <a:defRPr/>
            </a:pPr>
            <a:r>
              <a:rPr lang="en-US" sz="2400" b="1" dirty="0">
                <a:solidFill>
                  <a:schemeClr val="bg2"/>
                </a:solidFill>
                <a:latin typeface="Gill Sans MT" panose="020B0502020104020203" pitchFamily="34" charset="0"/>
              </a:rPr>
              <a:t>GO 	   </a:t>
            </a:r>
            <a:r>
              <a:rPr lang="en-US" sz="2400" dirty="0">
                <a:solidFill>
                  <a:schemeClr val="bg2"/>
                </a:solidFill>
                <a:latin typeface="Gill Sans MT" panose="020B0502020104020203" pitchFamily="34" charset="0"/>
              </a:rPr>
              <a:t>Workers are needed to minister to students, </a:t>
            </a:r>
            <a:r>
              <a:rPr lang="en-US" sz="2400" dirty="0" smtClean="0">
                <a:solidFill>
                  <a:schemeClr val="bg2"/>
                </a:solidFill>
                <a:latin typeface="Gill Sans MT" panose="020B0502020104020203" pitchFamily="34" charset="0"/>
              </a:rPr>
              <a:t>to support	 	   national movements, and </a:t>
            </a:r>
            <a:r>
              <a:rPr lang="en-US" sz="2400" dirty="0">
                <a:solidFill>
                  <a:schemeClr val="bg2"/>
                </a:solidFill>
                <a:latin typeface="Gill Sans MT" panose="020B0502020104020203" pitchFamily="34" charset="0"/>
              </a:rPr>
              <a:t>to spread the </a:t>
            </a:r>
            <a:r>
              <a:rPr lang="en-US" sz="2400" dirty="0" smtClean="0">
                <a:solidFill>
                  <a:schemeClr val="bg2"/>
                </a:solidFill>
                <a:latin typeface="Gill Sans MT" panose="020B0502020104020203" pitchFamily="34" charset="0"/>
              </a:rPr>
              <a:t>IFES </a:t>
            </a:r>
            <a:r>
              <a:rPr lang="en-US" sz="2400" dirty="0">
                <a:solidFill>
                  <a:schemeClr val="bg2"/>
                </a:solidFill>
                <a:latin typeface="Gill Sans MT" panose="020B0502020104020203" pitchFamily="34" charset="0"/>
              </a:rPr>
              <a:t>vision. You too </a:t>
            </a:r>
            <a:r>
              <a:rPr lang="en-US" sz="2400" dirty="0" smtClean="0">
                <a:solidFill>
                  <a:schemeClr val="bg2"/>
                </a:solidFill>
                <a:latin typeface="Gill Sans MT" panose="020B0502020104020203" pitchFamily="34" charset="0"/>
              </a:rPr>
              <a:t>	   can invest your </a:t>
            </a:r>
            <a:r>
              <a:rPr lang="en-US" sz="2400" dirty="0">
                <a:solidFill>
                  <a:schemeClr val="bg2"/>
                </a:solidFill>
                <a:latin typeface="Gill Sans MT" panose="020B0502020104020203" pitchFamily="34" charset="0"/>
              </a:rPr>
              <a:t>time and skills in </a:t>
            </a:r>
            <a:r>
              <a:rPr lang="en-US" sz="2400" dirty="0" smtClean="0">
                <a:solidFill>
                  <a:schemeClr val="bg2"/>
                </a:solidFill>
                <a:latin typeface="Gill Sans MT" panose="020B0502020104020203" pitchFamily="34" charset="0"/>
              </a:rPr>
              <a:t>a ministry </a:t>
            </a:r>
            <a:r>
              <a:rPr lang="en-US" sz="2400" dirty="0">
                <a:solidFill>
                  <a:schemeClr val="bg2"/>
                </a:solidFill>
                <a:latin typeface="Gill Sans MT" panose="020B0502020104020203" pitchFamily="34" charset="0"/>
              </a:rPr>
              <a:t>with </a:t>
            </a:r>
            <a:r>
              <a:rPr lang="en-US" sz="2400" dirty="0" smtClean="0">
                <a:solidFill>
                  <a:schemeClr val="bg2"/>
                </a:solidFill>
                <a:latin typeface="Gill Sans MT" panose="020B0502020104020203" pitchFamily="34" charset="0"/>
              </a:rPr>
              <a:t>wide-	   	   reaching </a:t>
            </a:r>
            <a:r>
              <a:rPr lang="en-US" sz="2400" dirty="0">
                <a:solidFill>
                  <a:schemeClr val="bg2"/>
                </a:solidFill>
                <a:latin typeface="Gill Sans MT" panose="020B0502020104020203" pitchFamily="34" charset="0"/>
              </a:rPr>
              <a:t>impact. </a:t>
            </a:r>
          </a:p>
          <a:p>
            <a:pPr lvl="0">
              <a:defRPr/>
            </a:pPr>
            <a:endParaRPr lang="en-US" sz="2400" dirty="0">
              <a:solidFill>
                <a:schemeClr val="bg2"/>
              </a:solidFill>
              <a:latin typeface="Gill Sans MT" panose="020B0502020104020203"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644" y="4724939"/>
            <a:ext cx="1147295" cy="115874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370" y="3102283"/>
            <a:ext cx="1147295" cy="115874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070372">
            <a:off x="1808146" y="4816821"/>
            <a:ext cx="807191" cy="475233"/>
          </a:xfrm>
          <a:prstGeom prst="rect">
            <a:avLst/>
          </a:prstGeom>
        </p:spPr>
      </p:pic>
    </p:spTree>
    <p:extLst>
      <p:ext uri="{BB962C8B-B14F-4D97-AF65-F5344CB8AC3E}">
        <p14:creationId xmlns:p14="http://schemas.microsoft.com/office/powerpoint/2010/main" val="28606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2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edge">
                                      <p:cBhvr>
                                        <p:cTn id="35" dur="750"/>
                                        <p:tgtEl>
                                          <p:spTgt spid="6"/>
                                        </p:tgtEl>
                                      </p:cBhvr>
                                    </p:animEffect>
                                  </p:childTnLst>
                                </p:cTn>
                              </p:par>
                            </p:childTnLst>
                          </p:cTn>
                        </p:par>
                        <p:par>
                          <p:cTn id="36" fill="hold">
                            <p:stCondLst>
                              <p:cond delay="4250"/>
                            </p:stCondLst>
                            <p:childTnLst>
                              <p:par>
                                <p:cTn id="37" presetID="22" presetClass="entr" presetSubtype="4"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895" y="365125"/>
            <a:ext cx="10638905" cy="1325563"/>
          </a:xfrm>
        </p:spPr>
        <p:txBody>
          <a:bodyPr anchor="t"/>
          <a:lstStyle/>
          <a:p>
            <a:r>
              <a:rPr lang="en-US" b="1" dirty="0" smtClean="0">
                <a:solidFill>
                  <a:schemeClr val="bg1"/>
                </a:solidFill>
                <a:latin typeface="Gill Sans MT" panose="020B0502020104020203" pitchFamily="34" charset="0"/>
              </a:rPr>
              <a:t>IFES Ministry </a:t>
            </a:r>
            <a:br>
              <a:rPr lang="en-US" b="1" dirty="0" smtClean="0">
                <a:solidFill>
                  <a:schemeClr val="bg1"/>
                </a:solidFill>
                <a:latin typeface="Gill Sans MT" panose="020B0502020104020203" pitchFamily="34" charset="0"/>
              </a:rPr>
            </a:br>
            <a:r>
              <a:rPr lang="en-US" b="1" dirty="0" smtClean="0">
                <a:solidFill>
                  <a:schemeClr val="bg1"/>
                </a:solidFill>
                <a:latin typeface="Gill Sans MT" panose="020B0502020104020203" pitchFamily="34" charset="0"/>
              </a:rPr>
              <a:t>in Nigeria</a:t>
            </a:r>
            <a:endParaRPr lang="en-US" b="1" dirty="0">
              <a:solidFill>
                <a:schemeClr val="bg1"/>
              </a:solidFill>
              <a:latin typeface="Gill Sans MT" panose="020B0502020104020203"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530" t="17964" r="8886" b="13889"/>
          <a:stretch/>
        </p:blipFill>
        <p:spPr>
          <a:xfrm>
            <a:off x="4686301" y="365125"/>
            <a:ext cx="5562600" cy="6337573"/>
          </a:xfrm>
          <a:prstGeom prst="rect">
            <a:avLst/>
          </a:prstGeom>
        </p:spPr>
      </p:pic>
      <p:sp>
        <p:nvSpPr>
          <p:cNvPr id="5" name="Rectangle 4"/>
          <p:cNvSpPr/>
          <p:nvPr/>
        </p:nvSpPr>
        <p:spPr>
          <a:xfrm>
            <a:off x="714895" y="1690688"/>
            <a:ext cx="3869805" cy="3539430"/>
          </a:xfrm>
          <a:prstGeom prst="rect">
            <a:avLst/>
          </a:prstGeom>
        </p:spPr>
        <p:txBody>
          <a:bodyPr wrap="square">
            <a:spAutoFit/>
          </a:bodyPr>
          <a:lstStyle/>
          <a:p>
            <a:r>
              <a:rPr lang="en-US" sz="3200" i="1" dirty="0" smtClean="0"/>
              <a:t>‘Despite </a:t>
            </a:r>
            <a:r>
              <a:rPr lang="en-US" sz="3200" i="1" dirty="0"/>
              <a:t>the challenges, pressures and demands of student ministry, my heart leaps for joy because of what God is doing in the lives of </a:t>
            </a:r>
            <a:r>
              <a:rPr lang="en-US" sz="3200" i="1" dirty="0" smtClean="0"/>
              <a:t>students’ – Bala Usman</a:t>
            </a:r>
            <a:endParaRPr lang="en-US" sz="3200" i="1" dirty="0"/>
          </a:p>
        </p:txBody>
      </p:sp>
    </p:spTree>
    <p:extLst>
      <p:ext uri="{BB962C8B-B14F-4D97-AF65-F5344CB8AC3E}">
        <p14:creationId xmlns:p14="http://schemas.microsoft.com/office/powerpoint/2010/main" val="11060776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895" y="365125"/>
            <a:ext cx="10638905" cy="1325563"/>
          </a:xfrm>
        </p:spPr>
        <p:txBody>
          <a:bodyPr anchor="t"/>
          <a:lstStyle/>
          <a:p>
            <a:r>
              <a:rPr lang="en-US" b="1" dirty="0" smtClean="0">
                <a:solidFill>
                  <a:schemeClr val="bg1"/>
                </a:solidFill>
                <a:latin typeface="Gill Sans MT" panose="020B0502020104020203" pitchFamily="34" charset="0"/>
              </a:rPr>
              <a:t>IFES Nigeria</a:t>
            </a:r>
            <a:endParaRPr lang="en-US" b="1" dirty="0">
              <a:solidFill>
                <a:schemeClr val="bg1"/>
              </a:solidFill>
              <a:latin typeface="Gill Sans MT" panose="020B0502020104020203" pitchFamily="34" charset="0"/>
            </a:endParaRPr>
          </a:p>
        </p:txBody>
      </p:sp>
      <p:sp>
        <p:nvSpPr>
          <p:cNvPr id="3" name="Content Placeholder 2"/>
          <p:cNvSpPr>
            <a:spLocks noGrp="1"/>
          </p:cNvSpPr>
          <p:nvPr>
            <p:ph idx="1"/>
          </p:nvPr>
        </p:nvSpPr>
        <p:spPr>
          <a:xfrm>
            <a:off x="714895" y="1155700"/>
            <a:ext cx="5676817" cy="5021263"/>
          </a:xfrm>
        </p:spPr>
        <p:txBody>
          <a:bodyPr>
            <a:normAutofit/>
          </a:bodyPr>
          <a:lstStyle/>
          <a:p>
            <a:pPr marL="0" indent="0">
              <a:buNone/>
            </a:pPr>
            <a:r>
              <a:rPr lang="en-US" sz="3000" b="1" dirty="0" smtClean="0">
                <a:latin typeface="Gill Sans MT" panose="020B0502020104020203" pitchFamily="34" charset="0"/>
              </a:rPr>
              <a:t>Land of Promise</a:t>
            </a:r>
            <a:endParaRPr lang="en-US" sz="3200" b="1" dirty="0"/>
          </a:p>
          <a:p>
            <a:endParaRPr lang="en-US" sz="3000" dirty="0">
              <a:latin typeface="Gill Sans MT" panose="020B0502020104020203" pitchFamily="34" charset="0"/>
            </a:endParaRPr>
          </a:p>
          <a:p>
            <a:pPr marL="0" indent="0">
              <a:buNone/>
            </a:pPr>
            <a:endParaRPr lang="en-US" sz="3000" dirty="0">
              <a:latin typeface="Gill Sans MT" panose="020B0502020104020203" pitchFamily="34" charset="0"/>
            </a:endParaRPr>
          </a:p>
        </p:txBody>
      </p:sp>
      <p:pic>
        <p:nvPicPr>
          <p:cNvPr id="4" name="Picture 3"/>
          <p:cNvPicPr>
            <a:picLocks noChangeAspect="1"/>
          </p:cNvPicPr>
          <p:nvPr/>
        </p:nvPicPr>
        <p:blipFill>
          <a:blip r:embed="rId3"/>
          <a:stretch>
            <a:fillRect/>
          </a:stretch>
        </p:blipFill>
        <p:spPr>
          <a:xfrm>
            <a:off x="836341" y="1908030"/>
            <a:ext cx="4430675" cy="4102477"/>
          </a:xfrm>
          <a:prstGeom prst="rect">
            <a:avLst/>
          </a:prstGeom>
        </p:spPr>
      </p:pic>
      <p:pic>
        <p:nvPicPr>
          <p:cNvPr id="5" name="Picture 4"/>
          <p:cNvPicPr>
            <a:picLocks noChangeAspect="1"/>
          </p:cNvPicPr>
          <p:nvPr/>
        </p:nvPicPr>
        <p:blipFill rotWithShape="1">
          <a:blip r:embed="rId4"/>
          <a:srcRect t="42293"/>
          <a:stretch/>
        </p:blipFill>
        <p:spPr>
          <a:xfrm>
            <a:off x="5290368" y="3624146"/>
            <a:ext cx="6589397" cy="2851923"/>
          </a:xfrm>
          <a:prstGeom prst="rect">
            <a:avLst/>
          </a:prstGeom>
        </p:spPr>
      </p:pic>
      <p:pic>
        <p:nvPicPr>
          <p:cNvPr id="8" name="Picture 7"/>
          <p:cNvPicPr>
            <a:picLocks noChangeAspect="1"/>
          </p:cNvPicPr>
          <p:nvPr/>
        </p:nvPicPr>
        <p:blipFill rotWithShape="1">
          <a:blip r:embed="rId5"/>
          <a:srcRect b="23561"/>
          <a:stretch/>
        </p:blipFill>
        <p:spPr>
          <a:xfrm>
            <a:off x="5290368" y="781989"/>
            <a:ext cx="4957603" cy="2842158"/>
          </a:xfrm>
          <a:prstGeom prst="rect">
            <a:avLst/>
          </a:prstGeom>
        </p:spPr>
      </p:pic>
    </p:spTree>
    <p:extLst>
      <p:ext uri="{BB962C8B-B14F-4D97-AF65-F5344CB8AC3E}">
        <p14:creationId xmlns:p14="http://schemas.microsoft.com/office/powerpoint/2010/main" val="2122868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895" y="365125"/>
            <a:ext cx="10638905" cy="1325563"/>
          </a:xfrm>
        </p:spPr>
        <p:txBody>
          <a:bodyPr anchor="t">
            <a:normAutofit/>
          </a:bodyPr>
          <a:lstStyle/>
          <a:p>
            <a:r>
              <a:rPr lang="en-US" b="1" dirty="0" smtClean="0">
                <a:solidFill>
                  <a:schemeClr val="bg2"/>
                </a:solidFill>
                <a:latin typeface="Gill Sans MT" panose="020B0502020104020203" pitchFamily="34" charset="0"/>
              </a:rPr>
              <a:t>NIGERIA </a:t>
            </a:r>
            <a:r>
              <a:rPr lang="en-US" dirty="0">
                <a:solidFill>
                  <a:schemeClr val="bg1"/>
                </a:solidFill>
                <a:latin typeface="Gill Sans MT" panose="020B0502020104020203" pitchFamily="34" charset="0"/>
              </a:rPr>
              <a:t>– </a:t>
            </a:r>
            <a:r>
              <a:rPr lang="en-US" dirty="0" smtClean="0">
                <a:solidFill>
                  <a:schemeClr val="bg1"/>
                </a:solidFill>
                <a:latin typeface="Gill Sans MT" panose="020B0502020104020203" pitchFamily="34" charset="0"/>
              </a:rPr>
              <a:t>Land of Promise Center</a:t>
            </a:r>
            <a:endParaRPr lang="en-US" dirty="0">
              <a:solidFill>
                <a:schemeClr val="bg1"/>
              </a:solidFill>
              <a:latin typeface="Gill Sans MT" panose="020B0502020104020203" pitchFamily="34" charset="0"/>
            </a:endParaRPr>
          </a:p>
        </p:txBody>
      </p:sp>
      <p:sp>
        <p:nvSpPr>
          <p:cNvPr id="5" name="TextBox 4"/>
          <p:cNvSpPr txBox="1"/>
          <p:nvPr/>
        </p:nvSpPr>
        <p:spPr>
          <a:xfrm>
            <a:off x="714894" y="1318425"/>
            <a:ext cx="5679308" cy="5139869"/>
          </a:xfrm>
          <a:prstGeom prst="rect">
            <a:avLst/>
          </a:prstGeom>
          <a:noFill/>
        </p:spPr>
        <p:txBody>
          <a:bodyPr wrap="square" rtlCol="0">
            <a:spAutoFit/>
          </a:bodyPr>
          <a:lstStyle/>
          <a:p>
            <a:pPr lvl="0">
              <a:defRPr/>
            </a:pPr>
            <a:r>
              <a:rPr lang="en-US" sz="2800" b="1" dirty="0">
                <a:solidFill>
                  <a:schemeClr val="bg2"/>
                </a:solidFill>
                <a:latin typeface="Gill Sans MT" panose="020B0502020104020203" pitchFamily="34" charset="0"/>
              </a:rPr>
              <a:t>HOW  CAN  YOU  HELP?</a:t>
            </a:r>
          </a:p>
          <a:p>
            <a:pPr lvl="0">
              <a:defRPr/>
            </a:pPr>
            <a:endParaRPr lang="en-US" sz="1200" dirty="0">
              <a:solidFill>
                <a:schemeClr val="bg2"/>
              </a:solidFill>
              <a:latin typeface="Gill Sans MT" panose="020B0502020104020203" pitchFamily="34" charset="0"/>
            </a:endParaRPr>
          </a:p>
          <a:p>
            <a:pPr lvl="0">
              <a:defRPr/>
            </a:pPr>
            <a:r>
              <a:rPr lang="en-US" sz="2400" b="1" dirty="0">
                <a:solidFill>
                  <a:schemeClr val="bg2"/>
                </a:solidFill>
                <a:latin typeface="Gill Sans MT" panose="020B0502020104020203" pitchFamily="34" charset="0"/>
              </a:rPr>
              <a:t>GIVE: </a:t>
            </a:r>
          </a:p>
          <a:p>
            <a:pPr marL="342900" lvl="0" indent="-342900">
              <a:buFont typeface="Arial" panose="020B0604020202020204" pitchFamily="34" charset="0"/>
              <a:buChar char="•"/>
              <a:defRPr/>
            </a:pPr>
            <a:r>
              <a:rPr lang="en-US" sz="2400" dirty="0"/>
              <a:t>for the continued expansion and development of the Land of Promise conference center</a:t>
            </a:r>
            <a:endParaRPr lang="en-US" sz="1200" dirty="0">
              <a:solidFill>
                <a:schemeClr val="bg2"/>
              </a:solidFill>
              <a:latin typeface="Gill Sans MT" panose="020B0502020104020203" pitchFamily="34" charset="0"/>
            </a:endParaRPr>
          </a:p>
          <a:p>
            <a:pPr lvl="0">
              <a:defRPr/>
            </a:pPr>
            <a:r>
              <a:rPr lang="en-US" sz="2400" b="1" dirty="0">
                <a:solidFill>
                  <a:schemeClr val="bg2"/>
                </a:solidFill>
                <a:latin typeface="Gill Sans MT" panose="020B0502020104020203" pitchFamily="34" charset="0"/>
              </a:rPr>
              <a:t>PRAY: </a:t>
            </a:r>
            <a:endParaRPr lang="en-US" sz="2400" b="1" dirty="0" smtClean="0">
              <a:solidFill>
                <a:schemeClr val="bg2"/>
              </a:solidFill>
              <a:latin typeface="Gill Sans MT" panose="020B0502020104020203" pitchFamily="34" charset="0"/>
            </a:endParaRPr>
          </a:p>
          <a:p>
            <a:pPr marL="342900" indent="-342900">
              <a:buFont typeface="Arial" panose="020B0604020202020204" pitchFamily="34" charset="0"/>
              <a:buChar char="•"/>
            </a:pPr>
            <a:r>
              <a:rPr lang="en-US" sz="2400" dirty="0" smtClean="0"/>
              <a:t>for </a:t>
            </a:r>
            <a:r>
              <a:rPr lang="en-US" sz="2400" dirty="0"/>
              <a:t>students to continue to learn what it means to engage the whole </a:t>
            </a:r>
            <a:r>
              <a:rPr lang="en-US" sz="2400" dirty="0" smtClean="0"/>
              <a:t>university</a:t>
            </a:r>
            <a:endParaRPr lang="en-US" sz="2400" dirty="0"/>
          </a:p>
          <a:p>
            <a:pPr marL="342900" indent="-342900">
              <a:buFont typeface="Arial" panose="020B0604020202020204" pitchFamily="34" charset="0"/>
              <a:buChar char="•"/>
            </a:pPr>
            <a:r>
              <a:rPr lang="en-US" sz="2400" dirty="0"/>
              <a:t>f</a:t>
            </a:r>
            <a:r>
              <a:rPr lang="en-US" sz="2400" dirty="0" smtClean="0"/>
              <a:t>or </a:t>
            </a:r>
            <a:r>
              <a:rPr lang="en-US" sz="2400" dirty="0"/>
              <a:t>the </a:t>
            </a:r>
            <a:r>
              <a:rPr lang="en-US" sz="2400" dirty="0" smtClean="0"/>
              <a:t>Land </a:t>
            </a:r>
            <a:r>
              <a:rPr lang="en-US" sz="2400" dirty="0"/>
              <a:t>of Promise conference center, that it might be a blessing to many and a source of revenue for the movement.</a:t>
            </a:r>
          </a:p>
          <a:p>
            <a:pPr marL="342900" lvl="0" indent="-342900">
              <a:buFont typeface="Arial" panose="020B0604020202020204" pitchFamily="34" charset="0"/>
              <a:buChar char="•"/>
              <a:defRPr/>
            </a:pPr>
            <a:endParaRPr lang="en-US" sz="2400" dirty="0">
              <a:solidFill>
                <a:schemeClr val="bg2"/>
              </a:solidFill>
              <a:latin typeface="Gill Sans MT" panose="020B0502020104020203" pitchFamily="34" charset="0"/>
            </a:endParaRPr>
          </a:p>
        </p:txBody>
      </p:sp>
      <p:pic>
        <p:nvPicPr>
          <p:cNvPr id="4" name="Picture 3"/>
          <p:cNvPicPr>
            <a:picLocks noChangeAspect="1"/>
          </p:cNvPicPr>
          <p:nvPr/>
        </p:nvPicPr>
        <p:blipFill>
          <a:blip r:embed="rId3"/>
          <a:stretch>
            <a:fillRect/>
          </a:stretch>
        </p:blipFill>
        <p:spPr>
          <a:xfrm>
            <a:off x="6394202" y="2230103"/>
            <a:ext cx="5688061" cy="3316511"/>
          </a:xfrm>
          <a:prstGeom prst="rect">
            <a:avLst/>
          </a:prstGeom>
        </p:spPr>
      </p:pic>
    </p:spTree>
    <p:extLst>
      <p:ext uri="{BB962C8B-B14F-4D97-AF65-F5344CB8AC3E}">
        <p14:creationId xmlns:p14="http://schemas.microsoft.com/office/powerpoint/2010/main" val="122136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childTnLst>
                          </p:cTn>
                        </p:par>
                        <p:par>
                          <p:cTn id="24" fill="hold">
                            <p:stCondLst>
                              <p:cond delay="4500"/>
                            </p:stCondLst>
                            <p:childTnLst>
                              <p:par>
                                <p:cTn id="25" presetID="10" presetClass="entr" presetSubtype="0" fill="hold" nodeType="afterEffect">
                                  <p:stCondLst>
                                    <p:cond delay="50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heme IFES-USA">
  <a:themeElements>
    <a:clrScheme name="IFES-USA">
      <a:dk1>
        <a:srgbClr val="FFFFFF"/>
      </a:dk1>
      <a:lt1>
        <a:sysClr val="window" lastClr="FFFFFF"/>
      </a:lt1>
      <a:dk2>
        <a:srgbClr val="FFFFFF"/>
      </a:dk2>
      <a:lt2>
        <a:srgbClr val="E7E5F7"/>
      </a:lt2>
      <a:accent1>
        <a:srgbClr val="4FC6E0"/>
      </a:accent1>
      <a:accent2>
        <a:srgbClr val="F58220"/>
      </a:accent2>
      <a:accent3>
        <a:srgbClr val="9665AA"/>
      </a:accent3>
      <a:accent4>
        <a:srgbClr val="FDB913"/>
      </a:accent4>
      <a:accent5>
        <a:srgbClr val="A6CE39"/>
      </a:accent5>
      <a:accent6>
        <a:srgbClr val="00A651"/>
      </a:accent6>
      <a:hlink>
        <a:srgbClr val="522E91"/>
      </a:hlink>
      <a:folHlink>
        <a:srgbClr val="00718A"/>
      </a:folHlink>
    </a:clrScheme>
    <a:fontScheme name="Custom 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IFES-USA" id="{1EE59A60-4831-4974-AA16-D0893FE785B1}" vid="{4F00D029-9D37-4B63-B135-F1A2B8EBA0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1287</TotalTime>
  <Words>632</Words>
  <Application>Microsoft Office PowerPoint</Application>
  <PresentationFormat>Widescreen</PresentationFormat>
  <Paragraphs>40</Paragraphs>
  <Slides>4</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Gill Sans MT</vt:lpstr>
      <vt:lpstr>Theme IFES-USA</vt:lpstr>
      <vt:lpstr>HOW WILL YOU BE A  WORLD CHANGER?</vt:lpstr>
      <vt:lpstr>IFES Ministry  in Nigeria</vt:lpstr>
      <vt:lpstr>IFES Nigeria</vt:lpstr>
      <vt:lpstr>NIGERIA – Land of Promise Center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Susie Campbell</dc:creator>
  <cp:lastModifiedBy>Heather Connolly</cp:lastModifiedBy>
  <cp:revision>83</cp:revision>
  <dcterms:created xsi:type="dcterms:W3CDTF">2014-12-15T19:20:53Z</dcterms:created>
  <dcterms:modified xsi:type="dcterms:W3CDTF">2016-04-06T20:20:59Z</dcterms:modified>
</cp:coreProperties>
</file>