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
  </p:notesMasterIdLst>
  <p:sldIdLst>
    <p:sldId id="265" r:id="rId2"/>
    <p:sldId id="267" r:id="rId3"/>
    <p:sldId id="26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5" autoAdjust="0"/>
    <p:restoredTop sz="64815" autoAdjust="0"/>
  </p:normalViewPr>
  <p:slideViewPr>
    <p:cSldViewPr snapToGrid="0">
      <p:cViewPr varScale="1">
        <p:scale>
          <a:sx n="75" d="100"/>
          <a:sy n="75" d="100"/>
        </p:scale>
        <p:origin x="19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6CD81-40A2-4C1A-8CFB-0346DE737F62}" type="datetimeFigureOut">
              <a:rPr lang="en-US" smtClean="0"/>
              <a:t>4/12/2016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4DDBD-B72A-4DAF-A5AE-C1DAF828E84C}" type="slidenum">
              <a:rPr lang="en-US" smtClean="0"/>
              <a:t>‹#›</a:t>
            </a:fld>
            <a:endParaRPr lang="en-US"/>
          </a:p>
        </p:txBody>
      </p:sp>
    </p:spTree>
    <p:extLst>
      <p:ext uri="{BB962C8B-B14F-4D97-AF65-F5344CB8AC3E}">
        <p14:creationId xmlns:p14="http://schemas.microsoft.com/office/powerpoint/2010/main" val="189434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Living as a Christian believer in the Eurasian context is very challenging as opposition can come from family, local authorities and the government. Where there is freedom student groups flourish; others struggle to exist under difficult circumstances. Generally there is no freedom to meet on campuses.</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However, Eurasian movements are inching forward in growth and development, and are showing tenacity in the midst of very difficult and hostile contexts. Leadership of most movements has been turned over to nationals and the indigenous staff are owning the vision and carrying it forward in ways appropriate to each context.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64DDBD-B72A-4DAF-A5AE-C1DAF828E84C}" type="slidenum">
              <a:rPr lang="en-US" smtClean="0"/>
              <a:t>1</a:t>
            </a:fld>
            <a:endParaRPr lang="en-US" dirty="0"/>
          </a:p>
        </p:txBody>
      </p:sp>
    </p:spTree>
    <p:extLst>
      <p:ext uri="{BB962C8B-B14F-4D97-AF65-F5344CB8AC3E}">
        <p14:creationId xmlns:p14="http://schemas.microsoft.com/office/powerpoint/2010/main" val="168954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Bible &amp; Life is a three-weekend course of training for students in the basics of discipleship: the Lordship of Christ, quiet time, friendship evangelism, studying the Bible on one’s own, leading small group Bible studies, and discipling other students. The courses are taught creatively in community.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 first Bible &amp; Life Level I conference in Eurasia was held in 1994 in Ukraine. Students responded so enthusiastically that the Ukrainian staff became trained as teachers of the Level II Bible study method the next year, and a Bible &amp; Life Level II was held in late 1995. Staff and student leaders from all over Eurasia took Bible &amp; Life back to their own countries where they adapted the course for their own country, and began to implement it there.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 manuals have been translated into Russian, Georgian, and many other Eurasian languages, and Bible &amp; Life continues even today as a backbone of discipleship training throughout IFES Eurasia. </a:t>
            </a:r>
            <a:endParaRPr lang="en-US" i="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CA64DDBD-B72A-4DAF-A5AE-C1DAF828E84C}" type="slidenum">
              <a:rPr lang="en-US" smtClean="0"/>
              <a:t>2</a:t>
            </a:fld>
            <a:endParaRPr lang="en-US" dirty="0"/>
          </a:p>
        </p:txBody>
      </p:sp>
    </p:spTree>
    <p:extLst>
      <p:ext uri="{BB962C8B-B14F-4D97-AF65-F5344CB8AC3E}">
        <p14:creationId xmlns:p14="http://schemas.microsoft.com/office/powerpoint/2010/main" val="281089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i="0" dirty="0" smtClean="0">
                <a:effectLst>
                  <a:outerShdw blurRad="38100" dist="38100" dir="2700000" algn="tl">
                    <a:srgbClr val="000000">
                      <a:alpha val="43137"/>
                    </a:srgbClr>
                  </a:outerShdw>
                </a:effectLst>
                <a:latin typeface="Gill Sans MT" panose="020B0502020104020203" pitchFamily="34" charset="0"/>
              </a:rPr>
              <a:t>Give</a:t>
            </a:r>
          </a:p>
          <a:p>
            <a:r>
              <a:rPr lang="en-US" sz="1200" i="1" kern="1200" dirty="0" smtClean="0">
                <a:solidFill>
                  <a:schemeClr val="tx1"/>
                </a:solidFill>
                <a:effectLst/>
                <a:latin typeface="+mn-lt"/>
                <a:ea typeface="+mn-ea"/>
                <a:cs typeface="+mn-cs"/>
              </a:rPr>
              <a:t>In Eurasia students usually have very little money to work with.  So staff often need to raise money to cover most of the cost of students coming for weekend training.  Until the money is raised there is uncertainty that the training will actually happen.  So it is more difficult for students to plan and for staff to prepare.  Part</a:t>
            </a:r>
            <a:r>
              <a:rPr lang="en-US" sz="1200" i="1" kern="1200" baseline="0" dirty="0" smtClean="0">
                <a:solidFill>
                  <a:schemeClr val="tx1"/>
                </a:solidFill>
                <a:effectLst/>
                <a:latin typeface="+mn-lt"/>
                <a:ea typeface="+mn-ea"/>
                <a:cs typeface="+mn-cs"/>
              </a:rPr>
              <a:t> of our offering will </a:t>
            </a:r>
            <a:r>
              <a:rPr lang="en-US" sz="1200" i="1" kern="1200" dirty="0" smtClean="0">
                <a:solidFill>
                  <a:schemeClr val="tx1"/>
                </a:solidFill>
                <a:effectLst/>
                <a:latin typeface="+mn-lt"/>
                <a:ea typeface="+mn-ea"/>
                <a:cs typeface="+mn-cs"/>
              </a:rPr>
              <a:t>help with some of the costs needed</a:t>
            </a:r>
            <a:r>
              <a:rPr lang="en-US" sz="1200" i="1" kern="1200" baseline="0" dirty="0" smtClean="0">
                <a:solidFill>
                  <a:schemeClr val="tx1"/>
                </a:solidFill>
                <a:effectLst/>
                <a:latin typeface="+mn-lt"/>
                <a:ea typeface="+mn-ea"/>
                <a:cs typeface="+mn-cs"/>
              </a:rPr>
              <a:t> for the weekend trainings</a:t>
            </a:r>
            <a:r>
              <a:rPr lang="en-US" sz="1200" i="1" kern="1200" dirty="0" smtClean="0">
                <a:solidFill>
                  <a:schemeClr val="tx1"/>
                </a:solidFill>
                <a:effectLst/>
                <a:latin typeface="+mn-lt"/>
                <a:ea typeface="+mn-ea"/>
                <a:cs typeface="+mn-cs"/>
              </a:rPr>
              <a:t>.  It costs $25 for a student</a:t>
            </a:r>
            <a:r>
              <a:rPr lang="en-US" sz="1200" i="1" kern="1200" baseline="0" dirty="0" smtClean="0">
                <a:solidFill>
                  <a:schemeClr val="tx1"/>
                </a:solidFill>
                <a:effectLst/>
                <a:latin typeface="+mn-lt"/>
                <a:ea typeface="+mn-ea"/>
                <a:cs typeface="+mn-cs"/>
              </a:rPr>
              <a:t> </a:t>
            </a:r>
            <a:r>
              <a:rPr lang="en-US" sz="1200" i="1" kern="1200" baseline="0" smtClean="0">
                <a:solidFill>
                  <a:schemeClr val="tx1"/>
                </a:solidFill>
                <a:effectLst/>
                <a:latin typeface="+mn-lt"/>
                <a:ea typeface="+mn-ea"/>
                <a:cs typeface="+mn-cs"/>
              </a:rPr>
              <a:t>to attend!</a:t>
            </a:r>
            <a:endParaRPr lang="en-US" sz="1200" i="1" kern="1200" dirty="0" smtClean="0">
              <a:solidFill>
                <a:schemeClr val="tx1"/>
              </a:solidFill>
              <a:effectLst/>
              <a:latin typeface="+mn-lt"/>
              <a:ea typeface="+mn-ea"/>
              <a:cs typeface="+mn-cs"/>
            </a:endParaRPr>
          </a:p>
          <a:p>
            <a:pPr marL="0" marR="0" lvl="0" indent="0" algn="l" defTabSz="932871" rtl="0" eaLnBrk="1" fontAlgn="auto" latinLnBrk="0" hangingPunct="1">
              <a:lnSpc>
                <a:spcPct val="100000"/>
              </a:lnSpc>
              <a:spcBef>
                <a:spcPts val="0"/>
              </a:spcBef>
              <a:spcAft>
                <a:spcPts val="0"/>
              </a:spcAft>
              <a:buClrTx/>
              <a:buSzTx/>
              <a:buFontTx/>
              <a:buNone/>
              <a:tabLst/>
              <a:defRPr/>
            </a:pPr>
            <a:endParaRPr lang="en-US" i="1" baseline="0" dirty="0" smtClean="0">
              <a:effectLst>
                <a:outerShdw blurRad="38100" dist="38100" dir="2700000" algn="tl">
                  <a:srgbClr val="000000">
                    <a:alpha val="43137"/>
                  </a:srgbClr>
                </a:outerShdw>
              </a:effectLst>
              <a:latin typeface="Gill Sans MT" panose="020B0502020104020203" pitchFamily="34" charset="0"/>
            </a:endParaRPr>
          </a:p>
          <a:p>
            <a:r>
              <a:rPr lang="en-US" b="1" dirty="0" smtClean="0"/>
              <a:t>Pray</a:t>
            </a:r>
          </a:p>
          <a:p>
            <a:pPr marL="342900" indent="-342900">
              <a:buFont typeface="Arial" panose="020B0604020202020204" pitchFamily="34" charset="0"/>
              <a:buChar char="•"/>
            </a:pPr>
            <a:r>
              <a:rPr lang="en-US" sz="1200" dirty="0" smtClean="0"/>
              <a:t>for God to continue to give perseverance to students when they face opposition from family, friends and authorities because of their faith in Christ;</a:t>
            </a:r>
          </a:p>
          <a:p>
            <a:pPr marL="342900" indent="-342900">
              <a:buFont typeface="Arial" panose="020B0604020202020204" pitchFamily="34" charset="0"/>
              <a:buChar char="•"/>
            </a:pPr>
            <a:r>
              <a:rPr lang="en-US" sz="1200" dirty="0" smtClean="0"/>
              <a:t>for grace and wisdom to live lives of obedience in the midst of such difficulties;</a:t>
            </a:r>
          </a:p>
          <a:p>
            <a:pPr marL="342900" indent="-342900">
              <a:buFont typeface="Arial" panose="020B0604020202020204" pitchFamily="34" charset="0"/>
              <a:buChar char="•"/>
            </a:pPr>
            <a:r>
              <a:rPr lang="en-US" sz="1200" dirty="0" smtClean="0"/>
              <a:t>for boldness to share Christ with other students and people in their context.</a:t>
            </a:r>
          </a:p>
        </p:txBody>
      </p:sp>
      <p:sp>
        <p:nvSpPr>
          <p:cNvPr id="4" name="Slide Number Placeholder 3"/>
          <p:cNvSpPr>
            <a:spLocks noGrp="1"/>
          </p:cNvSpPr>
          <p:nvPr>
            <p:ph type="sldNum" sz="quarter" idx="10"/>
          </p:nvPr>
        </p:nvSpPr>
        <p:spPr/>
        <p:txBody>
          <a:bodyPr/>
          <a:lstStyle/>
          <a:p>
            <a:fld id="{CA64DDBD-B72A-4DAF-A5AE-C1DAF828E84C}" type="slidenum">
              <a:rPr lang="en-US" smtClean="0"/>
              <a:t>3</a:t>
            </a:fld>
            <a:endParaRPr lang="en-US" dirty="0"/>
          </a:p>
        </p:txBody>
      </p:sp>
    </p:spTree>
    <p:extLst>
      <p:ext uri="{BB962C8B-B14F-4D97-AF65-F5344CB8AC3E}">
        <p14:creationId xmlns:p14="http://schemas.microsoft.com/office/powerpoint/2010/main" val="341093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192E7-949B-42E0-A5B2-7F070334B1A2}"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362562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192E7-949B-42E0-A5B2-7F070334B1A2}"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152711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192E7-949B-42E0-A5B2-7F070334B1A2}"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275821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192E7-949B-42E0-A5B2-7F070334B1A2}"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9060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192E7-949B-42E0-A5B2-7F070334B1A2}"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426224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192E7-949B-42E0-A5B2-7F070334B1A2}"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32177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192E7-949B-42E0-A5B2-7F070334B1A2}"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32555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192E7-949B-42E0-A5B2-7F070334B1A2}"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191854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192E7-949B-42E0-A5B2-7F070334B1A2}"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263499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192E7-949B-42E0-A5B2-7F070334B1A2}"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275573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192E7-949B-42E0-A5B2-7F070334B1A2}"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6ACC6-2B2E-457C-A887-7BC06C8F515D}" type="slidenum">
              <a:rPr lang="en-US" smtClean="0"/>
              <a:t>‹#›</a:t>
            </a:fld>
            <a:endParaRPr lang="en-US"/>
          </a:p>
        </p:txBody>
      </p:sp>
    </p:spTree>
    <p:extLst>
      <p:ext uri="{BB962C8B-B14F-4D97-AF65-F5344CB8AC3E}">
        <p14:creationId xmlns:p14="http://schemas.microsoft.com/office/powerpoint/2010/main" val="128046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192E7-949B-42E0-A5B2-7F070334B1A2}" type="datetimeFigureOut">
              <a:rPr lang="en-US" smtClean="0"/>
              <a:t>4/12/2016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ACC6-2B2E-457C-A887-7BC06C8F515D}" type="slidenum">
              <a:rPr lang="en-US" smtClean="0"/>
              <a:t>‹#›</a:t>
            </a:fld>
            <a:endParaRPr lang="en-US"/>
          </a:p>
        </p:txBody>
      </p:sp>
    </p:spTree>
    <p:extLst>
      <p:ext uri="{BB962C8B-B14F-4D97-AF65-F5344CB8AC3E}">
        <p14:creationId xmlns:p14="http://schemas.microsoft.com/office/powerpoint/2010/main" val="22895196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96" y="365125"/>
            <a:ext cx="9694234" cy="1325563"/>
          </a:xfrm>
        </p:spPr>
        <p:txBody>
          <a:bodyPr anchor="t">
            <a:normAutofit/>
          </a:bodyPr>
          <a:lstStyle/>
          <a:p>
            <a:r>
              <a:rPr lang="en-US" b="1" dirty="0" smtClean="0"/>
              <a:t>EURASIA REGION</a:t>
            </a:r>
            <a:endParaRPr lang="en-US" dirty="0">
              <a:solidFill>
                <a:schemeClr val="bg1"/>
              </a:solidFill>
              <a:latin typeface="Gill Sans MT" panose="020B0502020104020203" pitchFamily="34" charset="0"/>
            </a:endParaRPr>
          </a:p>
        </p:txBody>
      </p:sp>
      <p:sp>
        <p:nvSpPr>
          <p:cNvPr id="5" name="TextBox 4"/>
          <p:cNvSpPr txBox="1"/>
          <p:nvPr/>
        </p:nvSpPr>
        <p:spPr>
          <a:xfrm>
            <a:off x="714896" y="2158202"/>
            <a:ext cx="3907904" cy="2923877"/>
          </a:xfrm>
          <a:prstGeom prst="rect">
            <a:avLst/>
          </a:prstGeom>
          <a:noFill/>
        </p:spPr>
        <p:txBody>
          <a:bodyPr wrap="square" rtlCol="0">
            <a:spAutoFit/>
          </a:bodyPr>
          <a:lstStyle/>
          <a:p>
            <a:pPr lvl="0">
              <a:defRPr/>
            </a:pPr>
            <a:r>
              <a:rPr lang="en-US" sz="3200" i="1" dirty="0"/>
              <a:t>'Building witnessing communities of Christ’s disciples is not only a Eurasian value, but also a biblical one.’</a:t>
            </a:r>
            <a:endParaRPr lang="en-US" sz="3200" b="1" i="1" dirty="0" smtClean="0">
              <a:solidFill>
                <a:schemeClr val="bg2"/>
              </a:solidFill>
            </a:endParaRPr>
          </a:p>
          <a:p>
            <a:pPr marL="342900" lvl="0" indent="-342900">
              <a:buFont typeface="Arial" panose="020B0604020202020204" pitchFamily="34" charset="0"/>
              <a:buChar char="•"/>
            </a:pPr>
            <a:endParaRPr lang="en-US" sz="2400"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655" t="5185" r="3655" b="6111"/>
          <a:stretch/>
        </p:blipFill>
        <p:spPr>
          <a:xfrm>
            <a:off x="4881666" y="1690688"/>
            <a:ext cx="7018234" cy="4748212"/>
          </a:xfrm>
          <a:prstGeom prst="rect">
            <a:avLst/>
          </a:prstGeom>
        </p:spPr>
      </p:pic>
    </p:spTree>
    <p:extLst>
      <p:ext uri="{BB962C8B-B14F-4D97-AF65-F5344CB8AC3E}">
        <p14:creationId xmlns:p14="http://schemas.microsoft.com/office/powerpoint/2010/main" val="271207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96" y="365125"/>
            <a:ext cx="9694234" cy="1325563"/>
          </a:xfrm>
        </p:spPr>
        <p:txBody>
          <a:bodyPr anchor="t">
            <a:normAutofit/>
          </a:bodyPr>
          <a:lstStyle/>
          <a:p>
            <a:r>
              <a:rPr lang="en-US" b="1" dirty="0" smtClean="0"/>
              <a:t>EURASIA REGION</a:t>
            </a:r>
            <a:endParaRPr lang="en-US" dirty="0">
              <a:solidFill>
                <a:schemeClr val="bg1"/>
              </a:solidFill>
              <a:latin typeface="Gill Sans MT" panose="020B0502020104020203" pitchFamily="34" charset="0"/>
            </a:endParaRPr>
          </a:p>
        </p:txBody>
      </p:sp>
      <p:sp>
        <p:nvSpPr>
          <p:cNvPr id="5" name="TextBox 4"/>
          <p:cNvSpPr txBox="1"/>
          <p:nvPr/>
        </p:nvSpPr>
        <p:spPr>
          <a:xfrm>
            <a:off x="714896" y="1690688"/>
            <a:ext cx="4619104" cy="4524315"/>
          </a:xfrm>
          <a:prstGeom prst="rect">
            <a:avLst/>
          </a:prstGeom>
          <a:noFill/>
        </p:spPr>
        <p:txBody>
          <a:bodyPr wrap="square" rtlCol="0">
            <a:spAutoFit/>
          </a:bodyPr>
          <a:lstStyle/>
          <a:p>
            <a:pPr lvl="0">
              <a:defRPr/>
            </a:pPr>
            <a:r>
              <a:rPr lang="en-US" sz="2800" b="1" dirty="0" smtClean="0">
                <a:solidFill>
                  <a:schemeClr val="bg2"/>
                </a:solidFill>
                <a:latin typeface="Gill Sans MT" panose="020B0502020104020203" pitchFamily="34" charset="0"/>
              </a:rPr>
              <a:t>Bible &amp; Life</a:t>
            </a:r>
          </a:p>
          <a:p>
            <a:pPr lvl="0">
              <a:defRPr/>
            </a:pPr>
            <a:endParaRPr lang="en-US" sz="1200" b="1" dirty="0" smtClean="0">
              <a:solidFill>
                <a:schemeClr val="bg2"/>
              </a:solidFill>
            </a:endParaRPr>
          </a:p>
          <a:p>
            <a:r>
              <a:rPr lang="en-US" sz="2400" dirty="0" smtClean="0"/>
              <a:t>This is </a:t>
            </a:r>
            <a:r>
              <a:rPr lang="en-US" sz="2400" dirty="0"/>
              <a:t>a three-weekend course of training for students in the basics of discipleship: </a:t>
            </a:r>
            <a:endParaRPr lang="en-US" sz="2400" dirty="0" smtClean="0"/>
          </a:p>
          <a:p>
            <a:endParaRPr lang="en-US" sz="800" dirty="0" smtClean="0"/>
          </a:p>
          <a:p>
            <a:pPr marL="342900" indent="-342900">
              <a:buFont typeface="Arial" panose="020B0604020202020204" pitchFamily="34" charset="0"/>
              <a:buChar char="•"/>
            </a:pPr>
            <a:r>
              <a:rPr lang="en-US" sz="2400" dirty="0" smtClean="0"/>
              <a:t>the </a:t>
            </a:r>
            <a:r>
              <a:rPr lang="en-US" sz="2400" dirty="0"/>
              <a:t>Lordship of </a:t>
            </a:r>
            <a:r>
              <a:rPr lang="en-US" sz="2400" dirty="0" smtClean="0"/>
              <a:t>Christ</a:t>
            </a:r>
          </a:p>
          <a:p>
            <a:pPr marL="342900" indent="-342900">
              <a:buFont typeface="Arial" panose="020B0604020202020204" pitchFamily="34" charset="0"/>
              <a:buChar char="•"/>
            </a:pPr>
            <a:r>
              <a:rPr lang="en-US" sz="2400" dirty="0" smtClean="0"/>
              <a:t>quiet time</a:t>
            </a:r>
          </a:p>
          <a:p>
            <a:pPr marL="342900" indent="-342900">
              <a:buFont typeface="Arial" panose="020B0604020202020204" pitchFamily="34" charset="0"/>
              <a:buChar char="•"/>
            </a:pPr>
            <a:r>
              <a:rPr lang="en-US" sz="2400" dirty="0" smtClean="0"/>
              <a:t>friendship evangelism</a:t>
            </a:r>
          </a:p>
          <a:p>
            <a:pPr marL="342900" indent="-342900">
              <a:buFont typeface="Arial" panose="020B0604020202020204" pitchFamily="34" charset="0"/>
              <a:buChar char="•"/>
            </a:pPr>
            <a:r>
              <a:rPr lang="en-US" sz="2400" dirty="0" smtClean="0"/>
              <a:t>studying </a:t>
            </a:r>
            <a:r>
              <a:rPr lang="en-US" sz="2400" dirty="0"/>
              <a:t>the Bible on one’s </a:t>
            </a:r>
            <a:r>
              <a:rPr lang="en-US" sz="2400" dirty="0" smtClean="0"/>
              <a:t>own</a:t>
            </a:r>
          </a:p>
          <a:p>
            <a:pPr marL="342900" indent="-342900">
              <a:buFont typeface="Arial" panose="020B0604020202020204" pitchFamily="34" charset="0"/>
              <a:buChar char="•"/>
            </a:pPr>
            <a:r>
              <a:rPr lang="en-US" sz="2400" dirty="0" smtClean="0"/>
              <a:t>leading </a:t>
            </a:r>
            <a:r>
              <a:rPr lang="en-US" sz="2400" dirty="0"/>
              <a:t>small group Bible </a:t>
            </a:r>
            <a:r>
              <a:rPr lang="en-US" sz="2400" dirty="0" smtClean="0"/>
              <a:t>studies</a:t>
            </a:r>
          </a:p>
          <a:p>
            <a:pPr marL="342900" indent="-342900">
              <a:buFont typeface="Arial" panose="020B0604020202020204" pitchFamily="34" charset="0"/>
              <a:buChar char="•"/>
            </a:pPr>
            <a:r>
              <a:rPr lang="en-US" sz="2400" dirty="0" err="1" smtClean="0"/>
              <a:t>discipling</a:t>
            </a:r>
            <a:r>
              <a:rPr lang="en-US" sz="2400" dirty="0" smtClean="0"/>
              <a:t> </a:t>
            </a:r>
            <a:r>
              <a:rPr lang="en-US" sz="2400" dirty="0"/>
              <a:t>other students. </a:t>
            </a:r>
            <a:endParaRPr lang="en-US" sz="2400" dirty="0" smtClean="0"/>
          </a:p>
          <a:p>
            <a:pPr marL="342900" lvl="0" indent="-342900">
              <a:buFont typeface="Arial" panose="020B0604020202020204" pitchFamily="34" charset="0"/>
              <a:buChar char="•"/>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90688"/>
            <a:ext cx="6858000" cy="5143500"/>
          </a:xfrm>
          <a:prstGeom prst="rect">
            <a:avLst/>
          </a:prstGeom>
        </p:spPr>
      </p:pic>
    </p:spTree>
    <p:extLst>
      <p:ext uri="{BB962C8B-B14F-4D97-AF65-F5344CB8AC3E}">
        <p14:creationId xmlns:p14="http://schemas.microsoft.com/office/powerpoint/2010/main" val="279421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95" y="365125"/>
            <a:ext cx="10638905" cy="1325563"/>
          </a:xfrm>
        </p:spPr>
        <p:txBody>
          <a:bodyPr anchor="t">
            <a:normAutofit/>
          </a:bodyPr>
          <a:lstStyle/>
          <a:p>
            <a:r>
              <a:rPr lang="en-US" b="1" dirty="0" smtClean="0">
                <a:solidFill>
                  <a:schemeClr val="bg2"/>
                </a:solidFill>
                <a:latin typeface="Gill Sans MT" panose="020B0502020104020203" pitchFamily="34" charset="0"/>
              </a:rPr>
              <a:t>EURASIA </a:t>
            </a:r>
            <a:r>
              <a:rPr lang="en-US" dirty="0">
                <a:solidFill>
                  <a:schemeClr val="bg1"/>
                </a:solidFill>
                <a:latin typeface="Gill Sans MT" panose="020B0502020104020203" pitchFamily="34" charset="0"/>
              </a:rPr>
              <a:t>– </a:t>
            </a:r>
            <a:r>
              <a:rPr lang="en-US" dirty="0" smtClean="0">
                <a:solidFill>
                  <a:schemeClr val="bg1"/>
                </a:solidFill>
                <a:latin typeface="Gill Sans MT" panose="020B0502020104020203" pitchFamily="34" charset="0"/>
              </a:rPr>
              <a:t>Bible &amp; Life</a:t>
            </a:r>
            <a:endParaRPr lang="en-US" dirty="0">
              <a:solidFill>
                <a:schemeClr val="bg1"/>
              </a:solidFill>
              <a:latin typeface="Gill Sans MT" panose="020B0502020104020203" pitchFamily="34" charset="0"/>
            </a:endParaRPr>
          </a:p>
        </p:txBody>
      </p:sp>
      <p:sp>
        <p:nvSpPr>
          <p:cNvPr id="5" name="TextBox 4"/>
          <p:cNvSpPr txBox="1"/>
          <p:nvPr/>
        </p:nvSpPr>
        <p:spPr>
          <a:xfrm>
            <a:off x="714895" y="1027906"/>
            <a:ext cx="6922038" cy="5816977"/>
          </a:xfrm>
          <a:prstGeom prst="rect">
            <a:avLst/>
          </a:prstGeom>
          <a:noFill/>
        </p:spPr>
        <p:txBody>
          <a:bodyPr wrap="square" rtlCol="0">
            <a:spAutoFit/>
          </a:bodyPr>
          <a:lstStyle/>
          <a:p>
            <a:pPr lvl="0">
              <a:defRPr/>
            </a:pPr>
            <a:r>
              <a:rPr lang="en-US" sz="2800" b="1" dirty="0">
                <a:solidFill>
                  <a:schemeClr val="bg2"/>
                </a:solidFill>
                <a:latin typeface="Gill Sans MT" panose="020B0502020104020203" pitchFamily="34" charset="0"/>
              </a:rPr>
              <a:t>HOW  CAN  YOU  HELP?</a:t>
            </a:r>
          </a:p>
          <a:p>
            <a:pPr lvl="0">
              <a:defRPr/>
            </a:pPr>
            <a:endParaRPr lang="en-US" sz="1200" dirty="0">
              <a:solidFill>
                <a:schemeClr val="bg2"/>
              </a:solidFill>
              <a:latin typeface="Gill Sans MT" panose="020B0502020104020203" pitchFamily="34" charset="0"/>
            </a:endParaRPr>
          </a:p>
          <a:p>
            <a:pPr lvl="0">
              <a:defRPr/>
            </a:pPr>
            <a:r>
              <a:rPr lang="en-US" sz="2400" b="1" dirty="0">
                <a:solidFill>
                  <a:schemeClr val="bg2"/>
                </a:solidFill>
                <a:latin typeface="Gill Sans MT" panose="020B0502020104020203" pitchFamily="34" charset="0"/>
              </a:rPr>
              <a:t>GIVE: </a:t>
            </a:r>
          </a:p>
          <a:p>
            <a:pPr marL="342900" lvl="0" indent="-342900">
              <a:buFont typeface="Arial" panose="020B0604020202020204" pitchFamily="34" charset="0"/>
              <a:buChar char="•"/>
              <a:defRPr/>
            </a:pPr>
            <a:r>
              <a:rPr lang="en-US" sz="2400" dirty="0" smtClean="0">
                <a:solidFill>
                  <a:schemeClr val="bg2"/>
                </a:solidFill>
                <a:latin typeface="Gill Sans MT" panose="020B0502020104020203" pitchFamily="34" charset="0"/>
              </a:rPr>
              <a:t>To help cover the costs of students attending training weekends</a:t>
            </a:r>
            <a:r>
              <a:rPr lang="en-US" sz="2400" dirty="0" smtClean="0">
                <a:solidFill>
                  <a:schemeClr val="bg2"/>
                </a:solidFill>
                <a:latin typeface="Gill Sans MT" panose="020B0502020104020203" pitchFamily="34" charset="0"/>
              </a:rPr>
              <a:t>. </a:t>
            </a:r>
          </a:p>
          <a:p>
            <a:pPr lvl="0">
              <a:defRPr/>
            </a:pPr>
            <a:r>
              <a:rPr lang="en-US" sz="2400" b="1" dirty="0">
                <a:solidFill>
                  <a:schemeClr val="bg2"/>
                </a:solidFill>
                <a:latin typeface="Gill Sans MT" panose="020B0502020104020203" pitchFamily="34" charset="0"/>
              </a:rPr>
              <a:t>	</a:t>
            </a:r>
            <a:r>
              <a:rPr lang="en-US" sz="2800" b="1" dirty="0" smtClean="0">
                <a:solidFill>
                  <a:schemeClr val="bg2"/>
                </a:solidFill>
                <a:latin typeface="Gill Sans MT" panose="020B0502020104020203" pitchFamily="34" charset="0"/>
              </a:rPr>
              <a:t>Cost: $25/student to attend </a:t>
            </a:r>
            <a:endParaRPr lang="en-US" sz="2800" b="1" dirty="0">
              <a:solidFill>
                <a:schemeClr val="bg2"/>
              </a:solidFill>
              <a:latin typeface="Gill Sans MT" panose="020B0502020104020203" pitchFamily="34" charset="0"/>
            </a:endParaRPr>
          </a:p>
          <a:p>
            <a:pPr lvl="0">
              <a:defRPr/>
            </a:pPr>
            <a:endParaRPr lang="en-US" sz="1200" b="1" dirty="0">
              <a:solidFill>
                <a:schemeClr val="bg2"/>
              </a:solidFill>
              <a:latin typeface="Gill Sans MT" panose="020B0502020104020203" pitchFamily="34" charset="0"/>
            </a:endParaRPr>
          </a:p>
          <a:p>
            <a:pPr lvl="0">
              <a:defRPr/>
            </a:pPr>
            <a:r>
              <a:rPr lang="en-US" sz="2400" b="1" dirty="0">
                <a:solidFill>
                  <a:schemeClr val="bg2"/>
                </a:solidFill>
                <a:latin typeface="Gill Sans MT" panose="020B0502020104020203" pitchFamily="34" charset="0"/>
              </a:rPr>
              <a:t>PRAY: </a:t>
            </a:r>
            <a:endParaRPr lang="en-US" sz="2400" b="1" dirty="0" smtClean="0">
              <a:solidFill>
                <a:schemeClr val="bg2"/>
              </a:solidFill>
              <a:latin typeface="Gill Sans MT" panose="020B0502020104020203" pitchFamily="34" charset="0"/>
            </a:endParaRPr>
          </a:p>
          <a:p>
            <a:pPr marL="342900" indent="-342900">
              <a:buFont typeface="Arial" panose="020B0604020202020204" pitchFamily="34" charset="0"/>
              <a:buChar char="•"/>
            </a:pPr>
            <a:r>
              <a:rPr lang="en-US" sz="2400" dirty="0"/>
              <a:t>for God to continue to give perseverance to students when they face opposition from </a:t>
            </a:r>
            <a:r>
              <a:rPr lang="en-US" sz="2400" dirty="0" smtClean="0"/>
              <a:t>family and friends because </a:t>
            </a:r>
            <a:r>
              <a:rPr lang="en-US" sz="2400" dirty="0"/>
              <a:t>of their faith in Christ;</a:t>
            </a:r>
          </a:p>
          <a:p>
            <a:pPr marL="342900" indent="-342900">
              <a:buFont typeface="Arial" panose="020B0604020202020204" pitchFamily="34" charset="0"/>
              <a:buChar char="•"/>
            </a:pPr>
            <a:r>
              <a:rPr lang="en-US" sz="2400" dirty="0"/>
              <a:t>for grace and wisdom to live lives of obedience in the midst of such difficulties;</a:t>
            </a:r>
          </a:p>
          <a:p>
            <a:pPr marL="342900" indent="-342900">
              <a:buFont typeface="Arial" panose="020B0604020202020204" pitchFamily="34" charset="0"/>
              <a:buChar char="•"/>
            </a:pPr>
            <a:r>
              <a:rPr lang="en-US" sz="2400" dirty="0"/>
              <a:t>for boldness to share Christ with other students and people in their context.</a:t>
            </a:r>
          </a:p>
          <a:p>
            <a:pPr marL="342900" lvl="0" indent="-342900">
              <a:buFont typeface="Arial" panose="020B0604020202020204" pitchFamily="34" charset="0"/>
              <a:buChar char="•"/>
              <a:defRPr/>
            </a:pPr>
            <a:endParaRPr lang="en-US" sz="2400" b="1" dirty="0">
              <a:solidFill>
                <a:schemeClr val="bg2"/>
              </a:solidFill>
              <a:latin typeface="Gill Sans MT" panose="020B05020201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933" y="3428583"/>
            <a:ext cx="4555067" cy="3416300"/>
          </a:xfrm>
          <a:prstGeom prst="rect">
            <a:avLst/>
          </a:prstGeom>
        </p:spPr>
      </p:pic>
    </p:spTree>
    <p:extLst>
      <p:ext uri="{BB962C8B-B14F-4D97-AF65-F5344CB8AC3E}">
        <p14:creationId xmlns:p14="http://schemas.microsoft.com/office/powerpoint/2010/main" val="278828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par>
                          <p:cTn id="32" fill="hold">
                            <p:stCondLst>
                              <p:cond delay="6500"/>
                            </p:stCondLst>
                            <p:childTnLst>
                              <p:par>
                                <p:cTn id="33" presetID="10" presetClass="entr" presetSubtype="0" fill="hold" nodeType="afterEffect">
                                  <p:stCondLst>
                                    <p:cond delay="50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par>
                          <p:cTn id="36" fill="hold">
                            <p:stCondLst>
                              <p:cond delay="7500"/>
                            </p:stCondLst>
                            <p:childTnLst>
                              <p:par>
                                <p:cTn id="37" presetID="10" presetClass="entr" presetSubtype="0" fill="hold" nodeType="afterEffect">
                                  <p:stCondLst>
                                    <p:cond delay="50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me IFES-USA">
  <a:themeElements>
    <a:clrScheme name="IFES-USA">
      <a:dk1>
        <a:srgbClr val="FFFFFF"/>
      </a:dk1>
      <a:lt1>
        <a:sysClr val="window" lastClr="FFFFFF"/>
      </a:lt1>
      <a:dk2>
        <a:srgbClr val="FFFFFF"/>
      </a:dk2>
      <a:lt2>
        <a:srgbClr val="E7E5F7"/>
      </a:lt2>
      <a:accent1>
        <a:srgbClr val="4FC6E0"/>
      </a:accent1>
      <a:accent2>
        <a:srgbClr val="F58220"/>
      </a:accent2>
      <a:accent3>
        <a:srgbClr val="9665AA"/>
      </a:accent3>
      <a:accent4>
        <a:srgbClr val="FDB913"/>
      </a:accent4>
      <a:accent5>
        <a:srgbClr val="A6CE39"/>
      </a:accent5>
      <a:accent6>
        <a:srgbClr val="00A651"/>
      </a:accent6>
      <a:hlink>
        <a:srgbClr val="522E91"/>
      </a:hlink>
      <a:folHlink>
        <a:srgbClr val="00718A"/>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FES-USA" id="{1EE59A60-4831-4974-AA16-D0893FE785B1}" vid="{4F00D029-9D37-4B63-B135-F1A2B8EBA0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938</TotalTime>
  <Words>374</Words>
  <Application>Microsoft Office PowerPoint</Application>
  <PresentationFormat>Widescreen</PresentationFormat>
  <Paragraphs>42</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Gill Sans MT</vt:lpstr>
      <vt:lpstr>Theme IFES-USA</vt:lpstr>
      <vt:lpstr>EURASIA REGION</vt:lpstr>
      <vt:lpstr>EURASIA REGION</vt:lpstr>
      <vt:lpstr>EURASIA – Bible &amp; Life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Campbell</dc:creator>
  <cp:lastModifiedBy>Heather Connolly</cp:lastModifiedBy>
  <cp:revision>50</cp:revision>
  <dcterms:created xsi:type="dcterms:W3CDTF">2014-12-15T19:20:53Z</dcterms:created>
  <dcterms:modified xsi:type="dcterms:W3CDTF">2016-04-12T13:51:57Z</dcterms:modified>
</cp:coreProperties>
</file>